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3" r:id="rId1"/>
  </p:sldMasterIdLst>
  <p:notesMasterIdLst>
    <p:notesMasterId r:id="rId19"/>
  </p:notesMasterIdLst>
  <p:handoutMasterIdLst>
    <p:handoutMasterId r:id="rId20"/>
  </p:handoutMasterIdLst>
  <p:sldIdLst>
    <p:sldId id="567" r:id="rId2"/>
    <p:sldId id="659" r:id="rId3"/>
    <p:sldId id="679" r:id="rId4"/>
    <p:sldId id="676" r:id="rId5"/>
    <p:sldId id="672" r:id="rId6"/>
    <p:sldId id="673" r:id="rId7"/>
    <p:sldId id="677" r:id="rId8"/>
    <p:sldId id="680" r:id="rId9"/>
    <p:sldId id="657" r:id="rId10"/>
    <p:sldId id="663" r:id="rId11"/>
    <p:sldId id="681" r:id="rId12"/>
    <p:sldId id="664" r:id="rId13"/>
    <p:sldId id="674" r:id="rId14"/>
    <p:sldId id="669" r:id="rId15"/>
    <p:sldId id="671" r:id="rId16"/>
    <p:sldId id="675" r:id="rId17"/>
    <p:sldId id="557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řeček Pavel, Ing." initials="KPI" lastIdx="1" clrIdx="0">
    <p:extLst>
      <p:ext uri="{19B8F6BF-5375-455C-9EA6-DF929625EA0E}">
        <p15:presenceInfo xmlns:p15="http://schemas.microsoft.com/office/powerpoint/2012/main" userId="S-1-5-21-1024343765-948047755-1557874966-210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FFE37-5B72-41CD-A3D0-D4A2922361B1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1891-3EBD-45A6-8A7F-A43C96AB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8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9A5B-1EE5-41B1-A14D-0086EB452C30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75547-E490-4E46-896A-3B9E014CC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6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Změny financování </a:t>
            </a:r>
            <a:br>
              <a:rPr lang="cs-CZ" dirty="0"/>
            </a:br>
            <a:r>
              <a:rPr lang="cs-CZ" dirty="0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923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Aktuální stav přípravy změny financování </a:t>
            </a:r>
            <a:r>
              <a:rPr lang="cs-CZ" dirty="0" err="1"/>
              <a:t>RgŠ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 dirty="0"/>
              <a:t>zákon č. 167/2018 Sb. posunul účinnost změny financování o 1 rok, </a:t>
            </a:r>
            <a:br>
              <a:rPr lang="cs-CZ" dirty="0"/>
            </a:br>
            <a:r>
              <a:rPr lang="cs-CZ" dirty="0"/>
              <a:t>tj. na 1. ledna 2020</a:t>
            </a:r>
          </a:p>
          <a:p>
            <a:pPr lvl="0"/>
            <a:r>
              <a:rPr lang="cs-CZ" dirty="0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financování jako doposud (republikové a krajské normativy)</a:t>
            </a:r>
          </a:p>
          <a:p>
            <a:pPr lvl="3"/>
            <a:r>
              <a:rPr lang="cs-CZ" dirty="0"/>
              <a:t>doplněny 3 nové jednoroční rozvojové programy:</a:t>
            </a:r>
          </a:p>
          <a:p>
            <a:pPr lvl="4"/>
            <a:r>
              <a:rPr lang="cs-CZ" dirty="0"/>
              <a:t>	od 1. 1. 2019</a:t>
            </a:r>
          </a:p>
          <a:p>
            <a:pPr lvl="5"/>
            <a:r>
              <a:rPr lang="cs-CZ" dirty="0"/>
              <a:t>RP na vyrovnávání mezikrajových rozdílů v odměňování pedagogů </a:t>
            </a:r>
            <a:br>
              <a:rPr lang="cs-CZ" dirty="0"/>
            </a:br>
            <a:r>
              <a:rPr lang="cs-CZ" dirty="0"/>
              <a:t>v MŠ, ZŠ, ŠD a SŠ – peníze jsou již na školách </a:t>
            </a:r>
          </a:p>
          <a:p>
            <a:pPr lvl="5"/>
            <a:r>
              <a:rPr lang="cs-CZ" dirty="0"/>
              <a:t>RP pro MŠ (překryv a rozšíření provozu MŠ)</a:t>
            </a:r>
          </a:p>
          <a:p>
            <a:pPr lvl="4"/>
            <a:r>
              <a:rPr lang="cs-CZ" dirty="0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dirty="0"/>
              <a:t>RP pro ZŠ a SŠ na zohlednění náběhu </a:t>
            </a:r>
            <a:r>
              <a:rPr lang="cs-CZ" dirty="0" err="1"/>
              <a:t>PHmax</a:t>
            </a:r>
            <a:endParaRPr lang="cs-CZ" dirty="0"/>
          </a:p>
          <a:p>
            <a:pPr lvl="2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5237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/>
          </p:nvPr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761920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72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86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8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dirty="0"/>
              <a:t>Aktuální stav přípravy změny financování </a:t>
            </a:r>
            <a:r>
              <a:rPr lang="cs-CZ" dirty="0" err="1"/>
              <a:t>RgŠ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zákon č. 167/2018 Sb. posunul účinnost změny financování o 1 rok, </a:t>
            </a:r>
            <a:br>
              <a:rPr lang="cs-CZ" dirty="0"/>
            </a:br>
            <a:r>
              <a:rPr lang="cs-CZ" dirty="0"/>
              <a:t>tj. na 1. ledna 2020</a:t>
            </a:r>
          </a:p>
          <a:p>
            <a:pPr lvl="0"/>
            <a:r>
              <a:rPr lang="cs-CZ" dirty="0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financování jako doposud (republikové a krajské normativy)</a:t>
            </a:r>
          </a:p>
          <a:p>
            <a:pPr lvl="3"/>
            <a:r>
              <a:rPr lang="cs-CZ" dirty="0"/>
              <a:t>doplněny 3 nové jednoroční rozvojové programy:</a:t>
            </a:r>
          </a:p>
          <a:p>
            <a:pPr lvl="4"/>
            <a:r>
              <a:rPr lang="cs-CZ" dirty="0"/>
              <a:t>	od 1. 1. 2019</a:t>
            </a:r>
          </a:p>
          <a:p>
            <a:pPr lvl="5"/>
            <a:r>
              <a:rPr lang="cs-CZ" dirty="0"/>
              <a:t>RP na vyrovnávání mezikrajových rozdílů v odměňování pedagogů </a:t>
            </a:r>
            <a:br>
              <a:rPr lang="cs-CZ" dirty="0"/>
            </a:br>
            <a:r>
              <a:rPr lang="cs-CZ" dirty="0"/>
              <a:t>v MŠ, ZŠ, ŠD a SŠ – peníze jsou již na školách </a:t>
            </a:r>
          </a:p>
          <a:p>
            <a:pPr lvl="5"/>
            <a:r>
              <a:rPr lang="cs-CZ" dirty="0"/>
              <a:t>RP pro MŠ (překryv a rozšíření provozu MŠ)</a:t>
            </a:r>
          </a:p>
          <a:p>
            <a:pPr lvl="4"/>
            <a:r>
              <a:rPr lang="cs-CZ" dirty="0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dirty="0"/>
              <a:t>RP pro ZŠ a SŠ na zohlednění náběhu </a:t>
            </a:r>
            <a:r>
              <a:rPr lang="cs-CZ" dirty="0" err="1"/>
              <a:t>PHmax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i.cz/aktuality/5750-odborne-vzdelavani-v-evrope-scenare-do-roku-2035" TargetMode="External"/><Relationship Id="rId2" Type="http://schemas.openxmlformats.org/officeDocument/2006/relationships/hyperlink" Target="https://www.msmt.cz/vzdelavani/skolstvi-v-cr/strategie-20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v.cz/projekty/mov" TargetMode="External"/><Relationship Id="rId5" Type="http://schemas.openxmlformats.org/officeDocument/2006/relationships/hyperlink" Target="https://www.msmt.cz/vzdelavani/stredni-vzdelavani/vyhlaseni-pokusneho-overovani-zamereneho-na-uznavani" TargetMode="External"/><Relationship Id="rId4" Type="http://schemas.openxmlformats.org/officeDocument/2006/relationships/hyperlink" Target="https://www.msmt.cz/vzdelavani/stredni-vzdelavani/pokusne-overovani-alternativni-zkousky-profilove-casti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8000" y="656948"/>
            <a:ext cx="7824000" cy="2467992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sz="3000" dirty="0"/>
            </a:br>
            <a:br>
              <a:rPr lang="cs-CZ" sz="3000" dirty="0"/>
            </a:br>
            <a:r>
              <a:rPr lang="cs-CZ" sz="4000" b="1" dirty="0"/>
              <a:t>Inovace oborové soustavy</a:t>
            </a:r>
            <a:br>
              <a:rPr lang="cs-CZ" sz="3000" b="1" dirty="0"/>
            </a:b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září 2021</a:t>
            </a:r>
          </a:p>
        </p:txBody>
      </p:sp>
    </p:spTree>
    <p:extLst>
      <p:ext uri="{BB962C8B-B14F-4D97-AF65-F5344CB8AC3E}">
        <p14:creationId xmlns:p14="http://schemas.microsoft.com/office/powerpoint/2010/main" val="133650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</p:spPr>
        <p:txBody>
          <a:bodyPr/>
          <a:lstStyle/>
          <a:p>
            <a:r>
              <a:rPr lang="cs-CZ" dirty="0"/>
              <a:t>Východiska vyplývající z pohledu budoucích potřeb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10</a:t>
            </a:fld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DF3C0-5D32-4645-A094-1530870A0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49691"/>
            <a:ext cx="10515600" cy="4527272"/>
          </a:xfrm>
        </p:spPr>
        <p:txBody>
          <a:bodyPr/>
          <a:lstStyle/>
          <a:p>
            <a:r>
              <a:rPr lang="cs-CZ" b="1" dirty="0"/>
              <a:t>Aktualizace oborů</a:t>
            </a:r>
          </a:p>
          <a:p>
            <a:pPr lvl="2">
              <a:buFontTx/>
              <a:buChar char="-"/>
            </a:pPr>
            <a:r>
              <a:rPr lang="cs-CZ" dirty="0"/>
              <a:t>oborovou soustavu je potřeba zpřehlednit, zjednodušit a definovat obory vzdělání, ve kterých mají být žáci a studenti připravováni na profesní život</a:t>
            </a:r>
          </a:p>
          <a:p>
            <a:pPr lvl="2">
              <a:buFontTx/>
              <a:buChar char="-"/>
            </a:pPr>
            <a:r>
              <a:rPr lang="cs-CZ" dirty="0"/>
              <a:t>bude přehodnocena příliš úzká profilace některých oborů a budou vyřazeny již neaktuální a překrývající se obory</a:t>
            </a:r>
          </a:p>
          <a:p>
            <a:pPr lvl="2">
              <a:buFontTx/>
              <a:buChar char="-"/>
            </a:pPr>
            <a:r>
              <a:rPr lang="cs-CZ" dirty="0"/>
              <a:t>budou upraveny požadavky na dosažení příslušných stupňů vzdělání pro jednotlivé obory</a:t>
            </a:r>
          </a:p>
          <a:p>
            <a:pPr lvl="2">
              <a:buFontTx/>
              <a:buChar char="-"/>
            </a:pPr>
            <a:r>
              <a:rPr lang="cs-CZ" dirty="0"/>
              <a:t>u souvisejících oborů, jako je například elektrotechnika, strojírenství či informatika, budou podporovány mezioborové prvky,</a:t>
            </a:r>
          </a:p>
          <a:p>
            <a:pPr lvl="2">
              <a:buFontTx/>
              <a:buChar char="-"/>
            </a:pPr>
            <a:r>
              <a:rPr lang="cs-CZ" dirty="0"/>
              <a:t>bude zajištěna vertikální prostupnost oborů vzdělání mezi stupni vzdělání, aby bylo možné mezi nimi přestupovat na základě principu uznání předchozího vzdělávání ředitelem školy</a:t>
            </a:r>
          </a:p>
          <a:p>
            <a:pPr lvl="2">
              <a:buFontTx/>
              <a:buChar char="-"/>
            </a:pPr>
            <a:r>
              <a:rPr lang="cs-CZ" dirty="0"/>
              <a:t>bude implementován systém jednotek učení, získávání kvalifikace a jejích dílčích prvků (profesních kvalifikací Národní soustavy kvalifikací) v průběhu vzdělávání. Tyto uvedené principy budou také uplatňovány i v horizontální – tedy mezioborové rovině.</a:t>
            </a:r>
          </a:p>
          <a:p>
            <a:pPr marL="108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83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</p:spPr>
        <p:txBody>
          <a:bodyPr/>
          <a:lstStyle/>
          <a:p>
            <a:r>
              <a:rPr lang="cs-CZ" dirty="0"/>
              <a:t>Východiska vyplývající z pohledu budoucích potřeb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DF3C0-5D32-4645-A094-1530870A0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49691"/>
            <a:ext cx="10515600" cy="4527272"/>
          </a:xfrm>
        </p:spPr>
        <p:txBody>
          <a:bodyPr/>
          <a:lstStyle/>
          <a:p>
            <a:r>
              <a:rPr lang="cs-CZ" b="1" dirty="0"/>
              <a:t>Kvalifikační požadavky</a:t>
            </a:r>
          </a:p>
          <a:p>
            <a:pPr lvl="2">
              <a:buFontTx/>
              <a:buChar char="-"/>
            </a:pPr>
            <a:r>
              <a:rPr lang="cs-CZ" dirty="0"/>
              <a:t>budou přehodnoceny požadavky na dosažení příslušných stupňů vzdělání, například zda má být obor vzdělání nutně ukončen maturitní zkouškou, pokud z hlediska živnostenského oprávnění postačuje pouze rekvalifikační kurz nebo získání profesní kvalifikace podle NSK</a:t>
            </a:r>
          </a:p>
          <a:p>
            <a:pPr lvl="2">
              <a:buFontTx/>
              <a:buChar char="-"/>
            </a:pPr>
            <a:r>
              <a:rPr lang="cs-CZ" dirty="0"/>
              <a:t>upraveny budou podmínky pro získávání stupně středního vzdělání a profesní kvalifikace</a:t>
            </a:r>
          </a:p>
          <a:p>
            <a:pPr lvl="2">
              <a:buFontTx/>
              <a:buChar char="-"/>
            </a:pPr>
            <a:r>
              <a:rPr lang="cs-CZ" dirty="0"/>
              <a:t>řešení situací, kdy sice žák úspěšně ukončí vzdělávání v tříletém nebo čtyřletém oboru vzdělání neuspěje ale u výstupní zkoušky (ať už s výučním listem, nebo s maturitní zkouškou). Takový žák má nyní základ odborného nebo všeobecného vzdělání, nicméně z pohledu systému dosáhl jen základního vzdělání. Tato skutečnost bude řešena i ve vztahu ke kvalifikačním zákonům a k potřebám zaměstnavatelů,</a:t>
            </a:r>
          </a:p>
          <a:p>
            <a:pPr lvl="2">
              <a:buFontTx/>
              <a:buChar char="-"/>
            </a:pPr>
            <a:r>
              <a:rPr lang="cs-CZ" dirty="0"/>
              <a:t>zvážena bude i varianta tzv. profesní maturity, kde žák, který uspěje v profilové části a neuspěje ve společné části, může z hlediska kvalifikace vykonávat regulované povolání, případně živnost, nicméně </a:t>
            </a:r>
            <a:br>
              <a:rPr lang="cs-CZ" dirty="0"/>
            </a:br>
            <a:r>
              <a:rPr lang="cs-CZ" dirty="0"/>
              <a:t>z hlediska podmínek nemá oprávnění vstupu na VŠ, které je navázáno na úspěšné složení společné části maturitní zkoušky.</a:t>
            </a:r>
          </a:p>
        </p:txBody>
      </p:sp>
    </p:spTree>
    <p:extLst>
      <p:ext uri="{BB962C8B-B14F-4D97-AF65-F5344CB8AC3E}">
        <p14:creationId xmlns:p14="http://schemas.microsoft.com/office/powerpoint/2010/main" val="184124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81110-EFA5-430A-9C7F-CEFCF94E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chceme provést					                Jak to chceme realizovat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CF17EC-748F-40AF-877C-15E369495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425423"/>
            <a:ext cx="5153040" cy="4811395"/>
          </a:xfrm>
        </p:spPr>
        <p:txBody>
          <a:bodyPr/>
          <a:lstStyle/>
          <a:p>
            <a:pPr lvl="0"/>
            <a:r>
              <a:rPr lang="cs-CZ" sz="1400" dirty="0"/>
              <a:t>Zvýšit vertikální a horizontální prostupnost systému odborného vzdělávání.</a:t>
            </a:r>
          </a:p>
          <a:p>
            <a:pPr lvl="0"/>
            <a:r>
              <a:rPr lang="cs-CZ" sz="1400" dirty="0"/>
              <a:t>Zlepšit prevenci předčasných odchodů ze vzdělávání.</a:t>
            </a:r>
          </a:p>
          <a:p>
            <a:pPr lvl="0"/>
            <a:r>
              <a:rPr lang="cs-CZ" sz="1400" dirty="0"/>
              <a:t>Usnadnit přechod absolventů na trh práce (spolupráce škol se zaměstnavateli). </a:t>
            </a:r>
          </a:p>
          <a:p>
            <a:r>
              <a:rPr lang="cs-CZ" sz="1400" i="1" dirty="0"/>
              <a:t>Vytvořit podmínky pro využití synergických vazeb s dalšími soustavami – NSK, NSP.</a:t>
            </a:r>
            <a:endParaRPr lang="cs-CZ" sz="1400" dirty="0"/>
          </a:p>
          <a:p>
            <a:pPr lvl="0"/>
            <a:r>
              <a:rPr lang="cs-CZ" sz="1400" dirty="0"/>
              <a:t>Zajistit lepší základy pro celoživotní učení - důraz na základní gramotnosti a společný odborný základ. </a:t>
            </a:r>
          </a:p>
          <a:p>
            <a:r>
              <a:rPr lang="cs-CZ" sz="1400" i="1" dirty="0"/>
              <a:t>V následné revizi RVP (konstrukční a obsahová revize) připravit vyvážená RVP, která budou reagovat na pozitivní trendy zvyšující </a:t>
            </a:r>
            <a:br>
              <a:rPr lang="cs-CZ" sz="1400" i="1" dirty="0"/>
            </a:br>
            <a:r>
              <a:rPr lang="cs-CZ" sz="1400" i="1" dirty="0"/>
              <a:t>se vzdělanosti, tzn. zohledňovat pokračování velkého podílu absolventů středního vzdělání s maturitní zkouškou ve studiu na vysokých školách a rovněž navázat na principy změn kurikula v základním vzdělávání. </a:t>
            </a:r>
            <a:endParaRPr lang="cs-CZ" sz="1400" dirty="0"/>
          </a:p>
          <a:p>
            <a:pPr lvl="0"/>
            <a:r>
              <a:rPr lang="cs-CZ" sz="1400" dirty="0"/>
              <a:t>Zajistit systematickou práci na kariérovém rozvoji každého žáka </a:t>
            </a:r>
            <a:br>
              <a:rPr lang="cs-CZ" sz="1400" dirty="0"/>
            </a:br>
            <a:r>
              <a:rPr lang="cs-CZ" sz="1400" dirty="0"/>
              <a:t>a posilování jeho profesní identity a vazby s oborem vzdělání.</a:t>
            </a:r>
          </a:p>
          <a:p>
            <a:pPr marL="1080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29931C1-DD2D-4A09-884F-B9CA48188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12</a:t>
            </a:fld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764571D-6E13-4146-A705-0C33BDA5E769}"/>
              </a:ext>
            </a:extLst>
          </p:cNvPr>
          <p:cNvSpPr txBox="1">
            <a:spLocks/>
          </p:cNvSpPr>
          <p:nvPr/>
        </p:nvSpPr>
        <p:spPr>
          <a:xfrm>
            <a:off x="6597000" y="1425423"/>
            <a:ext cx="5153040" cy="48113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108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None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12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400" dirty="0"/>
              <a:t>Vytvořit návrh struktury oborů vzdělání pro jednotlivé oblasti (se zapojením odborníků v pracovních skupinách). Bude snížen celkový počet oborů vzdělání. Vzdělání bude koncipováno s důrazem na společný odborný základ v rámci příslušné skupiny oborů vzdělání. Tato inovace umožní žákům postupnou profesní volbu a odsune brzkou specializaci.</a:t>
            </a:r>
          </a:p>
          <a:p>
            <a:pPr lvl="0"/>
            <a:r>
              <a:rPr lang="cs-CZ" sz="1400" dirty="0"/>
              <a:t>Projednat návrh struktury oborů vzdělání pro jednotlivé oblasti v odborných platformách (varianty řešení).</a:t>
            </a:r>
          </a:p>
          <a:p>
            <a:pPr lvl="0"/>
            <a:r>
              <a:rPr lang="cs-CZ" sz="1400" dirty="0"/>
              <a:t>Finální nový návrh struktury soustavy oborů vzdělání projednat v Radě pro vzdělávání (MŠMT).</a:t>
            </a:r>
          </a:p>
          <a:p>
            <a:pPr lvl="0"/>
            <a:r>
              <a:rPr lang="cs-CZ" sz="1400" dirty="0"/>
              <a:t>Pro navrženou soustavu oborů vzdělání zahájit revize RVP SOV v souladu s navrženou/odsouhlasenou koncepcí revizí RVP SOV.</a:t>
            </a:r>
          </a:p>
          <a:p>
            <a:pPr lvl="0"/>
            <a:r>
              <a:rPr lang="cs-CZ" sz="1400" dirty="0"/>
              <a:t>V průběhu tvorby a revizí RVP komunikovat a vést průběžný dialog se zástupci školských asociací a středních škol; se zástupci zaměstnavatelů, vysokých škol, výzkumných center, MŠMT a příslušných rezortů a dalších partnerů.</a:t>
            </a:r>
          </a:p>
          <a:p>
            <a:pPr lvl="0"/>
            <a:r>
              <a:rPr lang="cs-CZ" sz="1400" dirty="0"/>
              <a:t>V návaznosti na vytvořené RVP SOV připravit a vytvořit v rámci metodické podpory pro školy modelové ŠVP s využitím modulového uspořádání.</a:t>
            </a:r>
          </a:p>
        </p:txBody>
      </p:sp>
    </p:spTree>
    <p:extLst>
      <p:ext uri="{BB962C8B-B14F-4D97-AF65-F5344CB8AC3E}">
        <p14:creationId xmlns:p14="http://schemas.microsoft.com/office/powerpoint/2010/main" val="200768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12DA5-23EB-4D15-A4CD-B8567620A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a klíčové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8E8747-1D98-4895-B148-C6E35BB50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558139"/>
            <a:ext cx="10515600" cy="4618824"/>
          </a:xfrm>
        </p:spPr>
        <p:txBody>
          <a:bodyPr/>
          <a:lstStyle/>
          <a:p>
            <a:pPr lvl="0"/>
            <a:r>
              <a:rPr lang="cs-CZ" sz="2000" b="1" dirty="0"/>
              <a:t>Moderní a otevřené odborné vzdělávání s vysokou přidanou hodnotou</a:t>
            </a:r>
          </a:p>
          <a:p>
            <a:pPr lvl="2">
              <a:buFontTx/>
              <a:buChar char="-"/>
            </a:pPr>
            <a:r>
              <a:rPr lang="cs-CZ" sz="2000" dirty="0"/>
              <a:t>Oborová revize a inovace soustavy oborů vzdělání</a:t>
            </a:r>
          </a:p>
          <a:p>
            <a:pPr lvl="2">
              <a:buFontTx/>
              <a:buChar char="-"/>
            </a:pPr>
            <a:r>
              <a:rPr lang="cs-CZ" sz="2000" dirty="0"/>
              <a:t>Flexibilní uspořádání školních vzdělávacích programů a výuky</a:t>
            </a:r>
          </a:p>
          <a:p>
            <a:pPr lvl="2">
              <a:buFontTx/>
              <a:buChar char="-"/>
            </a:pPr>
            <a:r>
              <a:rPr lang="cs-CZ" sz="2000" dirty="0"/>
              <a:t>Revize RVP v oblasti základních gramotností</a:t>
            </a:r>
          </a:p>
          <a:p>
            <a:pPr lvl="2">
              <a:buFontTx/>
              <a:buChar char="-"/>
            </a:pPr>
            <a:r>
              <a:rPr lang="cs-CZ" sz="2000" dirty="0"/>
              <a:t>Revize RVP v oblasti společného odborného základu</a:t>
            </a:r>
          </a:p>
          <a:p>
            <a:pPr marL="432000" lvl="2" indent="0">
              <a:buNone/>
            </a:pPr>
            <a:endParaRPr lang="cs-CZ" sz="2000" dirty="0"/>
          </a:p>
          <a:p>
            <a:pPr lvl="0"/>
            <a:r>
              <a:rPr lang="cs-CZ" sz="2000" b="1" dirty="0"/>
              <a:t>Získávání odborné kvalifikace v průběhu studia</a:t>
            </a:r>
          </a:p>
          <a:p>
            <a:pPr lvl="2">
              <a:buFontTx/>
              <a:buChar char="-"/>
            </a:pPr>
            <a:r>
              <a:rPr lang="cs-CZ" sz="2000" dirty="0"/>
              <a:t>Získávání odborné kvalifikace v průběhu studia</a:t>
            </a:r>
          </a:p>
          <a:p>
            <a:pPr lvl="2">
              <a:buFontTx/>
              <a:buChar char="-"/>
            </a:pPr>
            <a:r>
              <a:rPr lang="cs-CZ" sz="2000" dirty="0"/>
              <a:t>Alternativní způsoby ukončování vzdělávání</a:t>
            </a:r>
          </a:p>
          <a:p>
            <a:pPr lvl="2">
              <a:buFontTx/>
              <a:buChar char="-"/>
            </a:pPr>
            <a:r>
              <a:rPr lang="cs-CZ" sz="2000" dirty="0"/>
              <a:t>Profesní maturitní zkouška</a:t>
            </a:r>
          </a:p>
          <a:p>
            <a:pPr lvl="1"/>
            <a:endParaRPr lang="cs-CZ" sz="2000" dirty="0"/>
          </a:p>
          <a:p>
            <a:pPr lvl="0"/>
            <a:r>
              <a:rPr lang="cs-CZ" sz="2000" dirty="0"/>
              <a:t> </a:t>
            </a:r>
            <a:r>
              <a:rPr lang="cs-CZ" sz="2000" b="1" dirty="0"/>
              <a:t>Usnadnění přechodu absolventů na trh práce</a:t>
            </a:r>
          </a:p>
          <a:p>
            <a:pPr lvl="2">
              <a:buFontTx/>
              <a:buChar char="-"/>
            </a:pPr>
            <a:r>
              <a:rPr lang="cs-CZ" sz="2000" dirty="0"/>
              <a:t>Zvýšení kvality praktického vyučování</a:t>
            </a:r>
          </a:p>
          <a:p>
            <a:pPr lvl="2">
              <a:buFontTx/>
              <a:buChar char="-"/>
            </a:pPr>
            <a:r>
              <a:rPr lang="cs-CZ" sz="2000" dirty="0"/>
              <a:t>Podpora kariérového poradenství</a:t>
            </a:r>
          </a:p>
          <a:p>
            <a:pPr marL="1080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C50C33-D896-449C-A2AB-9E3A3CFF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71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A2689-007A-43C8-A756-5B2F0520C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Odborné platformy a pracovní skupiny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A25C28-562D-4FCB-AFCA-CA4F529F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14</a:t>
            </a:fld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5AC5EB5E-C132-4F72-8C90-967525B077D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952" y="1407309"/>
            <a:ext cx="6263096" cy="472011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BA48BF7-6A72-4BE6-B41F-4D6D935DEF02}"/>
              </a:ext>
            </a:extLst>
          </p:cNvPr>
          <p:cNvSpPr txBox="1"/>
          <p:nvPr/>
        </p:nvSpPr>
        <p:spPr>
          <a:xfrm>
            <a:off x="1116100" y="1558139"/>
            <a:ext cx="202318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Řídící tým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Odborné platformy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Pracovní skupiny</a:t>
            </a:r>
          </a:p>
        </p:txBody>
      </p:sp>
    </p:spTree>
    <p:extLst>
      <p:ext uri="{BB962C8B-B14F-4D97-AF65-F5344CB8AC3E}">
        <p14:creationId xmlns:p14="http://schemas.microsoft.com/office/powerpoint/2010/main" val="230722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4557D6-3CBD-4A6C-BF30-88046F70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15</a:t>
            </a:fld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5104451-ADFE-4039-A4D0-3FB1B1391D7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031" y="390928"/>
            <a:ext cx="7192651" cy="5849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E68A650-E03A-4D0B-9296-0907B80DA7E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976" y="2816892"/>
            <a:ext cx="5058811" cy="342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9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B8274-F2C7-436F-9609-FED7E7F31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odkazy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941CCF-66E9-4769-9228-CAC042AF8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61155"/>
            <a:ext cx="10515600" cy="4715808"/>
          </a:xfrm>
        </p:spPr>
        <p:txBody>
          <a:bodyPr/>
          <a:lstStyle/>
          <a:p>
            <a:r>
              <a:rPr lang="cs-CZ" sz="1800" b="1" dirty="0"/>
              <a:t>Strategie vzdělávací politiky ČR do roku 2030+:</a:t>
            </a:r>
          </a:p>
          <a:p>
            <a:pPr marL="108000" indent="0">
              <a:buNone/>
            </a:pPr>
            <a:r>
              <a:rPr lang="cs-CZ" sz="1800" dirty="0">
                <a:hlinkClick r:id="rId2"/>
              </a:rPr>
              <a:t>https://www.msmt.cz/vzdelavani/skolstvi-v-cr/strategie-2030</a:t>
            </a:r>
            <a:endParaRPr lang="cs-CZ" sz="1800" dirty="0"/>
          </a:p>
          <a:p>
            <a:r>
              <a:rPr lang="cs-CZ" sz="1800" b="1" dirty="0"/>
              <a:t>Odborné vzdělávání v Evropě: scénáře do roku 2035:</a:t>
            </a:r>
          </a:p>
          <a:p>
            <a:pPr marL="108000" indent="0">
              <a:buNone/>
            </a:pPr>
            <a:r>
              <a:rPr lang="cs-CZ" sz="1800" dirty="0">
                <a:hlinkClick r:id="rId3"/>
              </a:rPr>
              <a:t>https://www.npi.cz/aktuality/5750-odborne-vzdelavani-v-evrope-scenare-do-roku-2035</a:t>
            </a:r>
            <a:endParaRPr lang="cs-CZ" sz="1800" dirty="0"/>
          </a:p>
          <a:p>
            <a:r>
              <a:rPr lang="cs-CZ" sz="1800" b="1" dirty="0"/>
              <a:t>Pokusné ověřování alternativní zkoušky profilové části maturitní zkoušky formou komplexní absolventské práce a její obhajoby ve středních odborných školách:</a:t>
            </a:r>
          </a:p>
          <a:p>
            <a:pPr marL="108000" indent="0">
              <a:buNone/>
            </a:pPr>
            <a:r>
              <a:rPr lang="cs-CZ" sz="1800" dirty="0">
                <a:hlinkClick r:id="rId4"/>
              </a:rPr>
              <a:t>https://www.msmt.cz/vzdelavani/stredni-vzdelavani/pokusne-overovani-alternativni-zkousky-profilove-casti</a:t>
            </a:r>
            <a:endParaRPr lang="cs-CZ" sz="1800" dirty="0"/>
          </a:p>
          <a:p>
            <a:r>
              <a:rPr lang="cs-CZ" sz="1800" b="1" dirty="0"/>
              <a:t>Pokusné ověřování zaměřené na možnost uznávání mezinárodních certifikačních standardů ICT v rámci profilové části maturitní zkoušky:</a:t>
            </a:r>
          </a:p>
          <a:p>
            <a:pPr marL="108000" indent="0">
              <a:buNone/>
            </a:pPr>
            <a:r>
              <a:rPr lang="cs-CZ" sz="1800" dirty="0">
                <a:hlinkClick r:id="rId5"/>
              </a:rPr>
              <a:t>https://www.msmt.cz/vzdelavani/stredni-vzdelavani/vyhlaseni-pokusneho-overovani-zamereneho-na-uznavani</a:t>
            </a:r>
            <a:endParaRPr lang="cs-CZ" sz="1800" dirty="0"/>
          </a:p>
          <a:p>
            <a:r>
              <a:rPr lang="cs-CZ" sz="1800" b="1" dirty="0"/>
              <a:t>Modernizace odborného vzdělávání:</a:t>
            </a:r>
          </a:p>
          <a:p>
            <a:pPr marL="108000" indent="0">
              <a:buNone/>
            </a:pPr>
            <a:r>
              <a:rPr lang="cs-CZ" sz="1800" dirty="0">
                <a:hlinkClick r:id="rId6"/>
              </a:rPr>
              <a:t>http://www.nuv.cz/projekty/mov</a:t>
            </a:r>
            <a:r>
              <a:rPr lang="cs-CZ" sz="1800" dirty="0"/>
              <a:t>	</a:t>
            </a:r>
          </a:p>
          <a:p>
            <a:pPr marL="108000" indent="0">
              <a:buNone/>
            </a:pPr>
            <a:endParaRPr lang="cs-CZ" dirty="0"/>
          </a:p>
          <a:p>
            <a:pPr marL="1080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A7CCA4-6B62-47DA-B7B7-8EA2BE92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835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32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směřujících k proměně obsahů, způsobů a hodnocení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DF3C0-5D32-4645-A094-1530870A0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558139"/>
            <a:ext cx="10515600" cy="4618824"/>
          </a:xfrm>
        </p:spPr>
        <p:txBody>
          <a:bodyPr/>
          <a:lstStyle/>
          <a:p>
            <a:r>
              <a:rPr lang="cs-CZ" b="1" dirty="0"/>
              <a:t>Snížení celkového objemu učiva</a:t>
            </a:r>
          </a:p>
          <a:p>
            <a:pPr lvl="2">
              <a:buFontTx/>
              <a:buChar char="-"/>
            </a:pPr>
            <a:r>
              <a:rPr lang="cs-CZ" dirty="0"/>
              <a:t>změna struktury probíraného učiva, která povede ke snížení jeho celkového objemu</a:t>
            </a:r>
          </a:p>
          <a:p>
            <a:pPr lvl="2">
              <a:buFontTx/>
              <a:buChar char="-"/>
            </a:pPr>
            <a:r>
              <a:rPr lang="cs-CZ" dirty="0"/>
              <a:t>smyslem je podpořit schopnost hlubšího porozumění problémům v širších souvislostech</a:t>
            </a:r>
          </a:p>
          <a:p>
            <a:pPr lvl="2">
              <a:buFontTx/>
              <a:buChar char="-"/>
            </a:pPr>
            <a:r>
              <a:rPr lang="cs-CZ" dirty="0"/>
              <a:t>revize s ohledem na zbytnost některých témat a obsahů, které by tak mohly uvolnit prostor pro posílení všeobecných a odborných přenositelných kompetencí</a:t>
            </a:r>
          </a:p>
          <a:p>
            <a:pPr marL="432000" lvl="2" indent="0">
              <a:buNone/>
            </a:pPr>
            <a:endParaRPr lang="cs-CZ" dirty="0"/>
          </a:p>
          <a:p>
            <a:r>
              <a:rPr lang="cs-CZ" b="1" dirty="0"/>
              <a:t>Modernizovaný obsah kurikula</a:t>
            </a: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potřeba vzniku modernizovaného, provázaného, a především jasně vymezeného obsah kurikula</a:t>
            </a:r>
          </a:p>
          <a:p>
            <a:pPr lvl="2">
              <a:buFontTx/>
              <a:buChar char="-"/>
            </a:pPr>
            <a:r>
              <a:rPr lang="cs-CZ" dirty="0"/>
              <a:t>důraz bude kladen na kreativní a týmovou spolupráci a kritické myšlení žáků</a:t>
            </a:r>
          </a:p>
          <a:p>
            <a:pPr lvl="2">
              <a:buFontTx/>
              <a:buChar char="-"/>
            </a:pPr>
            <a:endParaRPr lang="cs-CZ" dirty="0"/>
          </a:p>
          <a:p>
            <a:r>
              <a:rPr lang="cs-CZ" b="1" dirty="0"/>
              <a:t>Posílit kompetenční přístup ve vzdělávání</a:t>
            </a:r>
          </a:p>
          <a:p>
            <a:pPr lvl="2">
              <a:buFontTx/>
              <a:buChar char="-"/>
            </a:pPr>
            <a:r>
              <a:rPr lang="cs-CZ" dirty="0"/>
              <a:t>vzdělávacích programy reflektující změny, ve kterých ve společnosti dochází</a:t>
            </a:r>
          </a:p>
          <a:p>
            <a:pPr lvl="2">
              <a:buFontTx/>
              <a:buChar char="-"/>
            </a:pPr>
            <a:r>
              <a:rPr lang="cs-CZ" dirty="0"/>
              <a:t>podpořit kompetence k celoživotnímu učení (předpoklad pro dlouhodobou uplatnitelnost na trhu práce), včetně rozvoje kompetencí pro aktivní občanský profesní i osobní život</a:t>
            </a:r>
          </a:p>
          <a:p>
            <a:pPr lvl="2">
              <a:buFontTx/>
              <a:buChar char="-"/>
            </a:pPr>
            <a:r>
              <a:rPr lang="cs-CZ" dirty="0"/>
              <a:t>podpořit schopnosti žáků uplatnit své znalosti v praxi v různých kontextech a podmínkách</a:t>
            </a:r>
          </a:p>
          <a:p>
            <a:pPr marL="432000" lvl="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69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směřujících k proměně obsahů, způsobů a hodnocení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</a:t>
            </a:fld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DF3C0-5D32-4645-A094-1530870A0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558139"/>
            <a:ext cx="10515600" cy="4618824"/>
          </a:xfrm>
        </p:spPr>
        <p:txBody>
          <a:bodyPr/>
          <a:lstStyle/>
          <a:p>
            <a:r>
              <a:rPr lang="cs-CZ" b="1" dirty="0"/>
              <a:t>Odborná složka</a:t>
            </a: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modularizace kurikula a větší podíl vyučování (praktického, ale i teoreticky odborného) realizovaného ve spolupráci se zaměstnavateli</a:t>
            </a:r>
          </a:p>
          <a:p>
            <a:pPr lvl="2">
              <a:buFontTx/>
              <a:buChar char="-"/>
            </a:pPr>
            <a:r>
              <a:rPr lang="cs-CZ" dirty="0"/>
              <a:t>modularizace především odborné složky vzdělávání umožní propojení cílů a obsahu výuky s požadavky trhu práce v souladu s jeho proměnami,</a:t>
            </a:r>
          </a:p>
          <a:p>
            <a:pPr lvl="2">
              <a:buFontTx/>
              <a:buChar char="-"/>
            </a:pPr>
            <a:r>
              <a:rPr lang="cs-CZ" dirty="0"/>
              <a:t>vytvoření prostoru pro mezioborové vazby a zvýšení flexibility škol při tvorbě obsahu a organizace vzdělávání prostřednictvím ŠVP</a:t>
            </a:r>
          </a:p>
          <a:p>
            <a:pPr lvl="2">
              <a:buFontTx/>
              <a:buChar char="-"/>
            </a:pPr>
            <a:r>
              <a:rPr lang="cs-CZ" dirty="0"/>
              <a:t>součástí revidovaných RVP bude nastavení možnosti propojení školních vzdělávacích programů s NSK</a:t>
            </a:r>
          </a:p>
          <a:p>
            <a:pPr lvl="2">
              <a:buFontTx/>
              <a:buChar char="-"/>
            </a:pPr>
            <a:r>
              <a:rPr lang="cs-CZ" dirty="0"/>
              <a:t>u všech oborů bude při revizích RVP zapracován rozvoj digitální gramotnosti a informatického myšlení žáků</a:t>
            </a:r>
          </a:p>
          <a:p>
            <a:pPr lvl="2">
              <a:buFontTx/>
              <a:buChar char="-"/>
            </a:pPr>
            <a:r>
              <a:rPr lang="cs-CZ" dirty="0"/>
              <a:t>je potřeba se při revizích RVP soustředit na témata spojené s digitalizací – automatizací – robotizací a dále na obory s vysokou přidanou hodnotou</a:t>
            </a:r>
          </a:p>
          <a:p>
            <a:pPr marL="108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13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směřujících k proměně obsahů, způsobů a hodnocení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</a:t>
            </a:fld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DF3C0-5D32-4645-A094-1530870A0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49691"/>
            <a:ext cx="10515600" cy="4527272"/>
          </a:xfrm>
        </p:spPr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 Změnit koncept maturitní zkoušky</a:t>
            </a: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společná část  maturitní zkoušky bude zachována jako nástroj standardizace výstupů</a:t>
            </a:r>
          </a:p>
          <a:p>
            <a:pPr lvl="2">
              <a:buFontTx/>
              <a:buChar char="-"/>
            </a:pPr>
            <a:r>
              <a:rPr lang="cs-CZ" dirty="0"/>
              <a:t>maturitní zkouška jako celek bude více reflektovat kompetenční model vzdělávání</a:t>
            </a:r>
          </a:p>
          <a:p>
            <a:pPr lvl="2">
              <a:buFontTx/>
              <a:buChar char="-"/>
            </a:pPr>
            <a:r>
              <a:rPr lang="cs-CZ" dirty="0"/>
              <a:t>cílem školní části maturitní zkoušky je komplexní ověření osvojení výstupů vzdělávacího programu </a:t>
            </a:r>
            <a:br>
              <a:rPr lang="cs-CZ" dirty="0"/>
            </a:br>
            <a:r>
              <a:rPr lang="cs-CZ" dirty="0"/>
              <a:t>s důrazem na kompetenční pojetí; vhodnými formami jsou mimo jiné ročníkové práce, portfolia žáků, praktické části maturitních zkoušek.</a:t>
            </a:r>
          </a:p>
          <a:p>
            <a:pPr marL="432000" lvl="2" indent="0">
              <a:buNone/>
            </a:pPr>
            <a:endParaRPr lang="cs-CZ" dirty="0"/>
          </a:p>
          <a:p>
            <a:pPr marL="432000" lvl="2" indent="0">
              <a:buNone/>
            </a:pPr>
            <a:endParaRPr lang="cs-CZ" dirty="0"/>
          </a:p>
          <a:p>
            <a:pPr marL="108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04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0DA97-F317-461B-BA2F-DCCF5FC34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maturita – možnost nebo nutnost?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4AE10C-BC67-4818-851E-1146FB5C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</a:t>
            </a:fld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B7434CDB-E76C-4FF3-9103-8748718D942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465" y="1712503"/>
            <a:ext cx="775834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77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181FC-27DB-4D89-AC10-5CDBD8D05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forma maturitní zkoušky (její školní části)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D8CE8A-7625-4973-906B-2469B3537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558139"/>
            <a:ext cx="10515600" cy="4618824"/>
          </a:xfrm>
        </p:spPr>
        <p:txBody>
          <a:bodyPr/>
          <a:lstStyle/>
          <a:p>
            <a:pPr lvl="0"/>
            <a:r>
              <a:rPr lang="cs-CZ" sz="1800" dirty="0"/>
              <a:t>ověřit možnost </a:t>
            </a:r>
            <a:r>
              <a:rPr lang="cs-CZ" sz="1800" b="1" dirty="0"/>
              <a:t>rozšíření zpracování maturitní práce na komplexnější úroveň </a:t>
            </a:r>
            <a:r>
              <a:rPr lang="cs-CZ" sz="1800" dirty="0"/>
              <a:t>zahrnující důležité oblasti znalostí a dovedností z profilu absolventa daného oboru vzdělání s maturitní zkouškou,</a:t>
            </a:r>
          </a:p>
          <a:p>
            <a:r>
              <a:rPr lang="cs-CZ" sz="1800" b="1" dirty="0"/>
              <a:t>provázat </a:t>
            </a:r>
            <a:r>
              <a:rPr lang="cs-CZ" sz="1800" dirty="0"/>
              <a:t>zpracování komplexní absolventské práce </a:t>
            </a:r>
            <a:r>
              <a:rPr lang="cs-CZ" sz="1800" b="1" dirty="0">
                <a:solidFill>
                  <a:srgbClr val="760000"/>
                </a:solidFill>
              </a:rPr>
              <a:t>s reálným pracovním prostředím </a:t>
            </a:r>
            <a:r>
              <a:rPr lang="cs-CZ" sz="1800" dirty="0"/>
              <a:t>(u potenciálních zaměstnavatelů)</a:t>
            </a:r>
          </a:p>
          <a:p>
            <a:r>
              <a:rPr lang="cs-CZ" sz="1800" dirty="0"/>
              <a:t>ověřit možnost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760000"/>
                </a:solidFill>
              </a:rPr>
              <a:t>nahrazení profilových zkoušek</a:t>
            </a:r>
            <a:r>
              <a:rPr lang="cs-CZ" sz="1800" dirty="0">
                <a:solidFill>
                  <a:srgbClr val="760000"/>
                </a:solidFill>
              </a:rPr>
              <a:t> </a:t>
            </a:r>
            <a:r>
              <a:rPr lang="cs-CZ" sz="1800" dirty="0"/>
              <a:t>MZ </a:t>
            </a:r>
            <a:r>
              <a:rPr lang="cs-CZ" sz="1800" b="1" dirty="0"/>
              <a:t>komplexní maturitní prací </a:t>
            </a:r>
            <a:r>
              <a:rPr lang="cs-CZ" sz="1800" dirty="0"/>
              <a:t>spojenou s její obhajobou,</a:t>
            </a:r>
          </a:p>
          <a:p>
            <a:pPr lvl="0"/>
            <a:r>
              <a:rPr lang="cs-CZ" sz="1800" dirty="0"/>
              <a:t>odlišit </a:t>
            </a:r>
            <a:r>
              <a:rPr lang="cs-CZ" sz="1800" b="1" dirty="0"/>
              <a:t>parametry podmínek zadání</a:t>
            </a:r>
            <a:r>
              <a:rPr lang="cs-CZ" sz="1800" dirty="0"/>
              <a:t> komplexní absolventské práce od běžné maturitní práce</a:t>
            </a:r>
          </a:p>
          <a:p>
            <a:pPr lvl="0"/>
            <a:r>
              <a:rPr lang="cs-CZ" sz="1800" dirty="0"/>
              <a:t>ověřit </a:t>
            </a:r>
            <a:r>
              <a:rPr lang="cs-CZ" sz="1800" b="1" dirty="0"/>
              <a:t>propojení více forem profilové MZ</a:t>
            </a:r>
            <a:r>
              <a:rPr lang="cs-CZ" sz="1800" dirty="0"/>
              <a:t> (např. praktické zkoušky, písemné zkoušky, resp. ústní zkoušky s maturitní prací s obhajobou) do jednoho komplexního celku absolventská práce,</a:t>
            </a:r>
          </a:p>
          <a:p>
            <a:pPr lvl="0"/>
            <a:r>
              <a:rPr lang="cs-CZ" sz="1800" dirty="0"/>
              <a:t>ověřit </a:t>
            </a:r>
            <a:r>
              <a:rPr lang="cs-CZ" sz="1800" b="1" dirty="0">
                <a:solidFill>
                  <a:srgbClr val="760000"/>
                </a:solidFill>
              </a:rPr>
              <a:t>způsob hodnocení komplexní absolventské práce</a:t>
            </a:r>
            <a:r>
              <a:rPr lang="cs-CZ" sz="1800" dirty="0">
                <a:solidFill>
                  <a:srgbClr val="760000"/>
                </a:solidFill>
              </a:rPr>
              <a:t> </a:t>
            </a:r>
            <a:r>
              <a:rPr lang="cs-CZ" sz="1800" dirty="0"/>
              <a:t>při její obhajobě v rámci souvisejících předmětů profilové části maturity,</a:t>
            </a:r>
          </a:p>
          <a:p>
            <a:pPr lvl="0">
              <a:spcAft>
                <a:spcPts val="0"/>
              </a:spcAft>
            </a:pPr>
            <a:r>
              <a:rPr lang="cs-CZ" sz="1800" dirty="0"/>
              <a:t>navrhnout </a:t>
            </a:r>
            <a:r>
              <a:rPr lang="cs-CZ" sz="1800" b="1" dirty="0"/>
              <a:t>funkční model </a:t>
            </a:r>
            <a:r>
              <a:rPr lang="cs-CZ" sz="1800" dirty="0"/>
              <a:t>zadání, zpracování a hodnocení </a:t>
            </a:r>
            <a:r>
              <a:rPr lang="cs-CZ" sz="1800" b="1" dirty="0"/>
              <a:t>komplexní absolventské práce</a:t>
            </a:r>
            <a:r>
              <a:rPr lang="cs-CZ" sz="1800" dirty="0"/>
              <a:t> a po jeho zhodnocení také </a:t>
            </a:r>
            <a:r>
              <a:rPr lang="cs-CZ" sz="1800" b="1" dirty="0"/>
              <a:t>způsob legislativního ukotvení </a:t>
            </a:r>
            <a:r>
              <a:rPr lang="cs-CZ" sz="1800" dirty="0"/>
              <a:t>této formy profilové MZ</a:t>
            </a:r>
          </a:p>
          <a:p>
            <a:pPr marL="10800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800" dirty="0"/>
              <a:t>Možnou  výhodou komplexní absolventské práce pro žáky je </a:t>
            </a:r>
            <a:r>
              <a:rPr lang="cs-CZ" sz="1800" b="1" dirty="0"/>
              <a:t>využití tematického zaměření práce při obhajobě </a:t>
            </a:r>
            <a:r>
              <a:rPr lang="cs-CZ" sz="1800" dirty="0"/>
              <a:t>propojením s vybranými profilujícími předměty (a předměty obecného a obecně odborného základu).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FAF9A9-B7A9-4040-AD99-5D8E16A6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20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vyplývající z role odborného vzdělávání v SOŠ a VOŠ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7</a:t>
            </a:fld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DF3C0-5D32-4645-A094-1530870A0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49691"/>
            <a:ext cx="10515600" cy="4527272"/>
          </a:xfrm>
        </p:spPr>
        <p:txBody>
          <a:bodyPr/>
          <a:lstStyle/>
          <a:p>
            <a:r>
              <a:rPr lang="cs-CZ" b="1" dirty="0"/>
              <a:t>Nové moderní obory</a:t>
            </a: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do soustavy oborů vzdělání budou nově zařazovány obory vzdělání, které jsou požadovány trhem práce</a:t>
            </a:r>
          </a:p>
          <a:p>
            <a:pPr marL="108000" indent="0">
              <a:buNone/>
            </a:pPr>
            <a:r>
              <a:rPr lang="cs-CZ" dirty="0"/>
              <a:t> </a:t>
            </a:r>
          </a:p>
          <a:p>
            <a:r>
              <a:rPr lang="cs-CZ" b="1" dirty="0"/>
              <a:t>Zlepšení prostupnosti</a:t>
            </a: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špatná oborová prostupnost snižuje či znemožňuje šance na další uplatnění, rozvoj a celoživotní učení,</a:t>
            </a:r>
          </a:p>
          <a:p>
            <a:pPr lvl="2">
              <a:buFontTx/>
              <a:buChar char="-"/>
            </a:pPr>
            <a:r>
              <a:rPr lang="cs-CZ" dirty="0"/>
              <a:t>za slabinu lze považovat i pevnou provázanost dosažení profesní kvalifikace s úspěšným získáním stupně vzdělání,</a:t>
            </a:r>
          </a:p>
          <a:p>
            <a:pPr lvl="2">
              <a:buFontTx/>
              <a:buChar char="-"/>
            </a:pPr>
            <a:r>
              <a:rPr lang="cs-CZ" dirty="0"/>
              <a:t>jsou situace, kdy sice žák úspěšně ukončí vzdělávání v tříletém nebo čtyřletém oboru, neuspěje však </a:t>
            </a:r>
            <a:br>
              <a:rPr lang="cs-CZ" dirty="0"/>
            </a:br>
            <a:r>
              <a:rPr lang="cs-CZ" dirty="0"/>
              <a:t>u výstupní zkoušky, a přestože má základ odborného vzdělání, opouští vzdělávací systém pouze </a:t>
            </a:r>
            <a:br>
              <a:rPr lang="cs-CZ" dirty="0"/>
            </a:br>
            <a:r>
              <a:rPr lang="cs-CZ" dirty="0"/>
              <a:t>s dosaženým stupněm základního vzdělání a bez profesní kvalifikace</a:t>
            </a:r>
          </a:p>
          <a:p>
            <a:pPr marL="108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15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vyplývající z role odborného vzdělávání v SOŠ a VOŠ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8</a:t>
            </a:fld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DF3C0-5D32-4645-A094-1530870A0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49691"/>
            <a:ext cx="10515600" cy="45272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Spolupráce se zaměstnavateli</a:t>
            </a: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zapojovat zaměstnavatele do odborného výcviku a praxe žáků a tím umožnit školskému systému reagovat na měnící se požadavky a potřeby trhu práce</a:t>
            </a:r>
          </a:p>
          <a:p>
            <a:pPr lvl="2">
              <a:buFontTx/>
              <a:buChar char="-"/>
            </a:pPr>
            <a:r>
              <a:rPr lang="cs-CZ" dirty="0"/>
              <a:t>je nutné rozšiřovat možnosti vzdělávání žáků a studentů v reálném pracovním prostředí, proto bude podporováno zavedení duálního systému vzdělávání v modifikované podobě přizpůsobené podmínkám v ČR, tzn. s využitím co nejširších možností a forem dobrovolné spolupráce škol a firem</a:t>
            </a:r>
          </a:p>
          <a:p>
            <a:pPr lvl="2">
              <a:buFontTx/>
              <a:buChar char="-"/>
            </a:pPr>
            <a:r>
              <a:rPr lang="cs-CZ" dirty="0"/>
              <a:t>podpořena bude i přímá komunikace se zástupci zaměstnavatelů za účelem nastavení předávání informací o možnostech odborné přípravy žáků na reálných pracovištích zaměstnavatelů a o benefitech, které tato spolupráce umožňuje,</a:t>
            </a:r>
          </a:p>
          <a:p>
            <a:pPr lvl="2">
              <a:buFontTx/>
              <a:buChar char="-"/>
            </a:pPr>
            <a:r>
              <a:rPr lang="cs-CZ" dirty="0"/>
              <a:t>je třeba nalézt </a:t>
            </a:r>
            <a:r>
              <a:rPr lang="cs-CZ" b="1" dirty="0"/>
              <a:t>optimální oborovou skladbu a následně revidovat rámcové vzdělávací programy</a:t>
            </a:r>
          </a:p>
          <a:p>
            <a:pPr lvl="2">
              <a:buFontTx/>
              <a:buChar char="-"/>
            </a:pPr>
            <a:r>
              <a:rPr lang="cs-CZ" dirty="0"/>
              <a:t>vzdělávací systém musí připravit absolventa tak, aby byl vybaven v čase, oboru a životní roli přenositelnými kompetencemi</a:t>
            </a:r>
          </a:p>
        </p:txBody>
      </p:sp>
    </p:spTree>
    <p:extLst>
      <p:ext uri="{BB962C8B-B14F-4D97-AF65-F5344CB8AC3E}">
        <p14:creationId xmlns:p14="http://schemas.microsoft.com/office/powerpoint/2010/main" val="361061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k zamyšlení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8840" y="1558139"/>
            <a:ext cx="6369981" cy="4427488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857002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6379</TotalTime>
  <Words>1633</Words>
  <Application>Microsoft Office PowerPoint</Application>
  <PresentationFormat>Širokoúhlá obrazovka</PresentationFormat>
  <Paragraphs>139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Vlastní návrh</vt:lpstr>
      <vt:lpstr>    Inovace oborové soustavy </vt:lpstr>
      <vt:lpstr>Východiska směřujících k proměně obsahů, způsobů a hodnocení </vt:lpstr>
      <vt:lpstr>Východiska směřujících k proměně obsahů, způsobů a hodnocení </vt:lpstr>
      <vt:lpstr>Východiska směřujících k proměně obsahů, způsobů a hodnocení </vt:lpstr>
      <vt:lpstr>Profesní maturita – možnost nebo nutnost?</vt:lpstr>
      <vt:lpstr>Alternativní forma maturitní zkoušky (její školní části) </vt:lpstr>
      <vt:lpstr>Východiska vyplývající z role odborného vzdělávání v SOŠ a VOŠ</vt:lpstr>
      <vt:lpstr>Východiska vyplývající z role odborného vzdělávání v SOŠ a VOŠ</vt:lpstr>
      <vt:lpstr>Příklad k zamyšlení</vt:lpstr>
      <vt:lpstr>Východiska vyplývající z pohledu budoucích potřeb</vt:lpstr>
      <vt:lpstr>Východiska vyplývající z pohledu budoucích potřeb</vt:lpstr>
      <vt:lpstr>Co chceme provést                     Jak to chceme realizovat</vt:lpstr>
      <vt:lpstr>opatření a klíčové aktivity</vt:lpstr>
      <vt:lpstr>Odborné platformy a pracovní skupiny</vt:lpstr>
      <vt:lpstr>Prezentace aplikace PowerPoint</vt:lpstr>
      <vt:lpstr>Doporučené odkazy</vt:lpstr>
      <vt:lpstr>Prezentace aplikace PowerPoint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financování regionálního školství</dc:title>
  <dc:creator>Matušková Zuzana</dc:creator>
  <cp:lastModifiedBy>Bannert Petr</cp:lastModifiedBy>
  <cp:revision>751</cp:revision>
  <cp:lastPrinted>2019-05-15T06:21:40Z</cp:lastPrinted>
  <dcterms:created xsi:type="dcterms:W3CDTF">2019-01-09T13:02:45Z</dcterms:created>
  <dcterms:modified xsi:type="dcterms:W3CDTF">2021-09-21T20:25:18Z</dcterms:modified>
</cp:coreProperties>
</file>